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62" r:id="rId4"/>
    <p:sldId id="259" r:id="rId5"/>
    <p:sldId id="260" r:id="rId6"/>
    <p:sldId id="277" r:id="rId7"/>
    <p:sldId id="273" r:id="rId8"/>
    <p:sldId id="263" r:id="rId9"/>
    <p:sldId id="264" r:id="rId10"/>
    <p:sldId id="278" r:id="rId11"/>
    <p:sldId id="265" r:id="rId12"/>
    <p:sldId id="266" r:id="rId13"/>
    <p:sldId id="267" r:id="rId14"/>
    <p:sldId id="268" r:id="rId15"/>
    <p:sldId id="276" r:id="rId16"/>
    <p:sldId id="275" r:id="rId17"/>
    <p:sldId id="269" r:id="rId18"/>
    <p:sldId id="270" r:id="rId19"/>
    <p:sldId id="271" r:id="rId20"/>
    <p:sldId id="27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4660"/>
  </p:normalViewPr>
  <p:slideViewPr>
    <p:cSldViewPr>
      <p:cViewPr>
        <p:scale>
          <a:sx n="76" d="100"/>
          <a:sy n="76" d="100"/>
        </p:scale>
        <p:origin x="-12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F2B63-EF86-4759-9195-F1A3D7DA1238}" type="datetimeFigureOut">
              <a:rPr lang="en-US" smtClean="0"/>
              <a:pPr/>
              <a:t>10/14/2011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EF236-90C6-4841-9D80-D530AB3E4D68}" type="slidenum">
              <a:rPr lang="en-US" smtClean="0"/>
              <a:pPr/>
              <a:t>‹#›</a:t>
            </a:fld>
            <a:endParaRPr lang="en-US"/>
          </a:p>
        </p:txBody>
      </p:sp>
    </p:spTree>
    <p:extLst>
      <p:ext uri="{BB962C8B-B14F-4D97-AF65-F5344CB8AC3E}">
        <p14:creationId xmlns:p14="http://schemas.microsoft.com/office/powerpoint/2010/main" val="385007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6F547AA-CD3B-4362-9EFF-DC8182512445}" type="datetimeFigureOut">
              <a:rPr lang="en-US" smtClean="0"/>
              <a:pPr/>
              <a:t>10/14/2011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CF4EF67-852D-41A1-843C-73D6740755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6F547AA-CD3B-4362-9EFF-DC8182512445}" type="datetimeFigureOut">
              <a:rPr lang="en-US" smtClean="0"/>
              <a:pPr/>
              <a:t>10/14/2011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CF4EF67-852D-41A1-843C-73D6740755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6F547AA-CD3B-4362-9EFF-DC8182512445}" type="datetimeFigureOut">
              <a:rPr lang="en-US" smtClean="0"/>
              <a:pPr/>
              <a:t>10/14/2011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CF4EF67-852D-41A1-843C-73D6740755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6F547AA-CD3B-4362-9EFF-DC8182512445}" type="datetimeFigureOut">
              <a:rPr lang="en-US" smtClean="0"/>
              <a:pPr/>
              <a:t>10/14/2011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F4EF67-852D-41A1-843C-73D6740755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6F547AA-CD3B-4362-9EFF-DC8182512445}" type="datetimeFigureOut">
              <a:rPr lang="en-US" smtClean="0"/>
              <a:pPr/>
              <a:t>10/14/2011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F4EF67-852D-41A1-843C-73D67407550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6F547AA-CD3B-4362-9EFF-DC8182512445}" type="datetimeFigureOut">
              <a:rPr lang="en-US" smtClean="0"/>
              <a:pPr/>
              <a:t>10/14/2011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CF4EF67-852D-41A1-843C-73D6740755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828800"/>
            <a:ext cx="5791200" cy="2209800"/>
          </a:xfrm>
        </p:spPr>
        <p:txBody>
          <a:bodyPr/>
          <a:lstStyle/>
          <a:p>
            <a:r>
              <a:rPr lang="en-US" sz="6600" b="1" dirty="0"/>
              <a:t>RECOM </a:t>
            </a:r>
            <a:r>
              <a:rPr lang="en-US" sz="6600" b="1" dirty="0" smtClean="0"/>
              <a:t>Process</a:t>
            </a:r>
            <a:endParaRPr lang="en-US" sz="6600" dirty="0"/>
          </a:p>
        </p:txBody>
      </p:sp>
      <p:pic>
        <p:nvPicPr>
          <p:cNvPr id="1026" name="Picture 2" descr="C:\Documents and Settings\PRKorekom.HLC\Desktop\~REKOM\REKOM Bilten 01\Bilten 01 Fotografije\clip_image002.gif"/>
          <p:cNvPicPr>
            <a:picLocks noChangeAspect="1" noChangeArrowheads="1"/>
          </p:cNvPicPr>
          <p:nvPr/>
        </p:nvPicPr>
        <p:blipFill>
          <a:blip r:embed="rId2" cstate="print"/>
          <a:srcRect/>
          <a:stretch>
            <a:fillRect/>
          </a:stretch>
        </p:blipFill>
        <p:spPr bwMode="auto">
          <a:xfrm>
            <a:off x="6477000" y="4343400"/>
            <a:ext cx="2171700" cy="2152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7239000" cy="1143000"/>
          </a:xfrm>
        </p:spPr>
        <p:txBody>
          <a:bodyPr>
            <a:normAutofit fontScale="90000"/>
          </a:bodyPr>
          <a:lstStyle/>
          <a:p>
            <a:r>
              <a:rPr lang="en-US" dirty="0" smtClean="0"/>
              <a:t>The Media Campaign in Support of the One Million Signatures Campaign  </a:t>
            </a:r>
            <a:endParaRPr lang="en-US" dirty="0"/>
          </a:p>
        </p:txBody>
      </p:sp>
      <p:sp>
        <p:nvSpPr>
          <p:cNvPr id="3" name="Content Placeholder 2"/>
          <p:cNvSpPr>
            <a:spLocks noGrp="1"/>
          </p:cNvSpPr>
          <p:nvPr>
            <p:ph idx="1"/>
          </p:nvPr>
        </p:nvSpPr>
        <p:spPr>
          <a:xfrm>
            <a:off x="457200" y="2590800"/>
            <a:ext cx="7239000" cy="3962400"/>
          </a:xfrm>
        </p:spPr>
        <p:txBody>
          <a:bodyPr/>
          <a:lstStyle/>
          <a:p>
            <a:r>
              <a:rPr lang="en-US" dirty="0" smtClean="0"/>
              <a:t>Between April 26 and July 30, 2011, a media campaign was launched with the slogan </a:t>
            </a:r>
            <a:r>
              <a:rPr lang="en-US" i="1" dirty="0" smtClean="0"/>
              <a:t>RECOM: Sign It!</a:t>
            </a:r>
            <a:endParaRPr lang="en-US" dirty="0" smtClean="0"/>
          </a:p>
          <a:p>
            <a:r>
              <a:rPr lang="en-US" dirty="0" smtClean="0"/>
              <a:t>Five video clips created for the media campaign. The video clips were shown on TV channels in all of the countries of the former Yugoslavia, in total, 1,056 times, after the signature support campaign was launched on April 26, 2011.</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III The Campaign</a:t>
            </a:r>
            <a:r>
              <a:rPr lang="en-US" i="1" dirty="0" smtClean="0"/>
              <a:t> One Million Signatures for RECOM</a:t>
            </a:r>
            <a:endParaRPr lang="en-US" dirty="0"/>
          </a:p>
        </p:txBody>
      </p:sp>
      <p:pic>
        <p:nvPicPr>
          <p:cNvPr id="4" name="Picture 3" descr="potpisi beograd3.5.2011.JPG"/>
          <p:cNvPicPr>
            <a:picLocks noChangeAspect="1"/>
          </p:cNvPicPr>
          <p:nvPr/>
        </p:nvPicPr>
        <p:blipFill>
          <a:blip r:embed="rId2" cstate="print"/>
          <a:stretch>
            <a:fillRect/>
          </a:stretch>
        </p:blipFill>
        <p:spPr>
          <a:xfrm>
            <a:off x="4267200" y="3505200"/>
            <a:ext cx="4114800" cy="3086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769936"/>
          </a:xfrm>
        </p:spPr>
        <p:txBody>
          <a:bodyPr>
            <a:normAutofit fontScale="62500" lnSpcReduction="20000"/>
          </a:bodyPr>
          <a:lstStyle/>
          <a:p>
            <a:r>
              <a:rPr lang="en-US" i="1" dirty="0" smtClean="0"/>
              <a:t>Th</a:t>
            </a:r>
            <a:r>
              <a:rPr lang="en-US" dirty="0" smtClean="0"/>
              <a:t>e Campaign </a:t>
            </a:r>
            <a:r>
              <a:rPr lang="en-US" i="1" dirty="0" smtClean="0"/>
              <a:t>One Million Signatures for RECOM</a:t>
            </a:r>
            <a:r>
              <a:rPr lang="en-US" dirty="0" smtClean="0"/>
              <a:t> was launched on April 26, 2011 with a street action titled </a:t>
            </a:r>
            <a:r>
              <a:rPr lang="en-US" i="1" dirty="0" smtClean="0"/>
              <a:t>Regional Defrosting</a:t>
            </a:r>
            <a:r>
              <a:rPr lang="en-US" dirty="0" smtClean="0"/>
              <a:t>, which was held simultaneously in Belgrade, Ljubljana, Zagreb, Sarajevo, Banja Luka, </a:t>
            </a:r>
            <a:r>
              <a:rPr lang="en-US" dirty="0" err="1" smtClean="0"/>
              <a:t>Prishtina</a:t>
            </a:r>
            <a:r>
              <a:rPr lang="en-US" dirty="0" smtClean="0"/>
              <a:t>/</a:t>
            </a:r>
            <a:r>
              <a:rPr lang="en-US" dirty="0" err="1" smtClean="0"/>
              <a:t>Prishtinë</a:t>
            </a:r>
            <a:r>
              <a:rPr lang="en-US" dirty="0" smtClean="0"/>
              <a:t>, and Skopje. The campaign ended on June 30, 2011, and in the nine weeks of its duration collected </a:t>
            </a:r>
            <a:r>
              <a:rPr lang="en-US" b="1" dirty="0" smtClean="0"/>
              <a:t>543,870 signatures</a:t>
            </a:r>
            <a:r>
              <a:rPr lang="en-US" dirty="0" smtClean="0"/>
              <a:t> supporting the establishment of RECOM. In Bosnia and Herzegovina, 122,540 signatures were collected, in Croatia, 19,674, in Montenegro, 31,060, in Serbia, 254,625, in Kosovo 100,566, in Slovenia 5,3456 and in Macedonia, 10,059.</a:t>
            </a:r>
          </a:p>
          <a:p>
            <a:r>
              <a:rPr lang="en-US" dirty="0" smtClean="0"/>
              <a:t>The campaign was regionally coordinated by the Youth Initiative for Human Rights in Croatia and the Youth Initiative for Human Rights in Serbia, with local partners in all countries of the former Yugoslavia. </a:t>
            </a:r>
          </a:p>
          <a:p>
            <a:r>
              <a:rPr lang="en-US" dirty="0" smtClean="0"/>
              <a:t>The campaign involved 1,301 volunteers. They collected signatures at 219 sites in the capitals and major towns in the countries of the former Yugoslavia. Door-to-door action was also part of the campaign.</a:t>
            </a:r>
          </a:p>
          <a:p>
            <a:r>
              <a:rPr lang="en-US" dirty="0" smtClean="0"/>
              <a:t>The main surprises in the campaign came in Banja Luka where an unexpectedly high number of signatures was collected (46,000) and in Kosovo (100,559), despite the lack of political and media support, and despite continuous calls for a boycott by the management of the leading associations of victims and veterans. Little popular support in Croatia for the Initiative for RECOM is partly the consequence of widespread resistance to regional cooperation, which was further enhanced by the convictions of generals Ante </a:t>
            </a:r>
            <a:r>
              <a:rPr lang="en-US" dirty="0" err="1" smtClean="0"/>
              <a:t>Gotovina</a:t>
            </a:r>
            <a:r>
              <a:rPr lang="en-US" dirty="0" smtClean="0"/>
              <a:t> and </a:t>
            </a:r>
            <a:r>
              <a:rPr lang="en-US" dirty="0" err="1" smtClean="0"/>
              <a:t>Mladen</a:t>
            </a:r>
            <a:r>
              <a:rPr lang="en-US" dirty="0" smtClean="0"/>
              <a:t> </a:t>
            </a:r>
            <a:r>
              <a:rPr lang="en-US" dirty="0" err="1" smtClean="0"/>
              <a:t>Markac</a:t>
            </a:r>
            <a:r>
              <a:rPr lang="en-US" dirty="0" smtClean="0"/>
              <a:t>, whom the ICTY sentenced to prison terms on April 15,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04800"/>
            <a:ext cx="5638800" cy="2563368"/>
          </a:xfrm>
        </p:spPr>
        <p:txBody>
          <a:bodyPr/>
          <a:lstStyle/>
          <a:p>
            <a:r>
              <a:rPr lang="en-US" sz="4000" dirty="0" smtClean="0"/>
              <a:t>IV Public Advocacy Campaign for the Establishment of RECOM</a:t>
            </a:r>
            <a:endParaRPr lang="en-US" sz="4000" dirty="0"/>
          </a:p>
        </p:txBody>
      </p:sp>
      <p:pic>
        <p:nvPicPr>
          <p:cNvPr id="5" name="Picture 4" descr="FoNet 04.jpg"/>
          <p:cNvPicPr>
            <a:picLocks noChangeAspect="1"/>
          </p:cNvPicPr>
          <p:nvPr/>
        </p:nvPicPr>
        <p:blipFill>
          <a:blip r:embed="rId2" cstate="print"/>
          <a:stretch>
            <a:fillRect/>
          </a:stretch>
        </p:blipFill>
        <p:spPr>
          <a:xfrm>
            <a:off x="2895600" y="2971800"/>
            <a:ext cx="6065303" cy="3733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Support</a:t>
            </a:r>
            <a:br>
              <a:rPr lang="en-US" dirty="0" smtClean="0"/>
            </a:br>
            <a:endParaRPr lang="en-US" dirty="0"/>
          </a:p>
        </p:txBody>
      </p:sp>
      <p:sp>
        <p:nvSpPr>
          <p:cNvPr id="3" name="Content Placeholder 2"/>
          <p:cNvSpPr>
            <a:spLocks noGrp="1"/>
          </p:cNvSpPr>
          <p:nvPr>
            <p:ph idx="1"/>
          </p:nvPr>
        </p:nvSpPr>
        <p:spPr>
          <a:xfrm>
            <a:off x="381000" y="1371600"/>
            <a:ext cx="7239000" cy="5334000"/>
          </a:xfrm>
        </p:spPr>
        <p:txBody>
          <a:bodyPr>
            <a:normAutofit fontScale="77500" lnSpcReduction="20000"/>
          </a:bodyPr>
          <a:lstStyle/>
          <a:p>
            <a:r>
              <a:rPr lang="en-US" dirty="0" smtClean="0"/>
              <a:t>The initiative to create the Commission received open support from the highest representatives of the government and from the political elite in all post-Yugoslav countries. </a:t>
            </a:r>
          </a:p>
          <a:p>
            <a:r>
              <a:rPr lang="en-US" b="1" dirty="0" smtClean="0"/>
              <a:t>Artists and Intellectuals Seeking the Establishment of RECOM</a:t>
            </a:r>
            <a:endParaRPr lang="en-US" dirty="0" smtClean="0"/>
          </a:p>
          <a:p>
            <a:r>
              <a:rPr lang="en-US" dirty="0" smtClean="0"/>
              <a:t>The Letter of Support to the Initiative for RECOM, sent on October 7, 2011, and addressed to the presidents and members of the presidency of the countries of the former Yugoslavia, was signed by 155 regionally renowned intellectuals and artists.</a:t>
            </a:r>
          </a:p>
          <a:p>
            <a:r>
              <a:rPr lang="en-US" b="1" i="1" dirty="0" smtClean="0"/>
              <a:t>We, for whom the war in the former Yugoslavia, with all its consequences, has become the subject of professional research and artistic vision, an occasion for reflection and concern about the fate of memory and truth, ask you to do everything in your power to enable the Initiative for RECOM to come to life and to begin its operation, </a:t>
            </a:r>
            <a:r>
              <a:rPr lang="en-US" dirty="0" smtClean="0"/>
              <a:t>wrote the artists and intellectuals in their letter.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762000"/>
            <a:ext cx="5105400" cy="1725168"/>
          </a:xfrm>
        </p:spPr>
        <p:txBody>
          <a:bodyPr/>
          <a:lstStyle/>
          <a:p>
            <a:r>
              <a:rPr lang="en-US" dirty="0" smtClean="0"/>
              <a:t>Artist support</a:t>
            </a:r>
            <a:br>
              <a:rPr lang="en-US" dirty="0" smtClean="0"/>
            </a:br>
            <a:r>
              <a:rPr lang="en-US" sz="3200" dirty="0" smtClean="0"/>
              <a:t>(</a:t>
            </a:r>
            <a:r>
              <a:rPr lang="en-US" sz="3200" dirty="0" err="1" smtClean="0"/>
              <a:t>sarajevo</a:t>
            </a:r>
            <a:r>
              <a:rPr lang="en-US" sz="3200" dirty="0" smtClean="0"/>
              <a:t>, October 8.)</a:t>
            </a:r>
            <a:endParaRPr lang="en-US" sz="3200" dirty="0"/>
          </a:p>
        </p:txBody>
      </p:sp>
      <p:pic>
        <p:nvPicPr>
          <p:cNvPr id="4" name="Picture 3" descr="IMG_1202.jpg"/>
          <p:cNvPicPr>
            <a:picLocks noChangeAspect="1"/>
          </p:cNvPicPr>
          <p:nvPr/>
        </p:nvPicPr>
        <p:blipFill>
          <a:blip r:embed="rId2" cstate="print"/>
          <a:stretch>
            <a:fillRect/>
          </a:stretch>
        </p:blipFill>
        <p:spPr>
          <a:xfrm>
            <a:off x="3276600" y="2895600"/>
            <a:ext cx="5201920" cy="33680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fontScale="70000" lnSpcReduction="20000"/>
          </a:bodyPr>
          <a:lstStyle/>
          <a:p>
            <a:r>
              <a:rPr lang="en-US" dirty="0" smtClean="0"/>
              <a:t>At a press conference held in Sarajevo (</a:t>
            </a:r>
            <a:r>
              <a:rPr lang="en-US" dirty="0" err="1" smtClean="0"/>
              <a:t>BiH</a:t>
            </a:r>
            <a:r>
              <a:rPr lang="en-US" dirty="0" smtClean="0"/>
              <a:t>) on this occasion on October 8, 2011, Dino </a:t>
            </a:r>
            <a:r>
              <a:rPr lang="en-US" dirty="0" err="1" smtClean="0"/>
              <a:t>Mustafic</a:t>
            </a:r>
            <a:r>
              <a:rPr lang="en-US" dirty="0" smtClean="0"/>
              <a:t>, director from Bosnia and Herzegovina, </a:t>
            </a:r>
            <a:r>
              <a:rPr lang="en-US" dirty="0" err="1" smtClean="0"/>
              <a:t>Mirjana</a:t>
            </a:r>
            <a:r>
              <a:rPr lang="en-US" dirty="0" smtClean="0"/>
              <a:t> </a:t>
            </a:r>
            <a:r>
              <a:rPr lang="en-US" dirty="0" err="1" smtClean="0"/>
              <a:t>Karanovic</a:t>
            </a:r>
            <a:r>
              <a:rPr lang="en-US" dirty="0" smtClean="0"/>
              <a:t>, actress from Serbia, </a:t>
            </a:r>
            <a:r>
              <a:rPr lang="en-US" dirty="0" err="1" smtClean="0"/>
              <a:t>Ursa</a:t>
            </a:r>
            <a:r>
              <a:rPr lang="en-US" dirty="0" smtClean="0"/>
              <a:t> </a:t>
            </a:r>
            <a:r>
              <a:rPr lang="en-US" dirty="0" err="1" smtClean="0"/>
              <a:t>Raukar</a:t>
            </a:r>
            <a:r>
              <a:rPr lang="en-US" dirty="0" smtClean="0"/>
              <a:t>, actress from Croatia, and Dino Merlin, musician from Bosnia and Herzegovina spoke in support of the Initiative for RECOM.</a:t>
            </a:r>
          </a:p>
          <a:p>
            <a:r>
              <a:rPr lang="en-US" dirty="0" smtClean="0"/>
              <a:t>"This is a broad initiative of the citizens who want to institutionalize the truth through the system," said </a:t>
            </a:r>
            <a:r>
              <a:rPr lang="en-US" b="1" dirty="0" smtClean="0"/>
              <a:t>Dino </a:t>
            </a:r>
            <a:r>
              <a:rPr lang="en-US" b="1" dirty="0" err="1" smtClean="0"/>
              <a:t>Mustafic</a:t>
            </a:r>
            <a:r>
              <a:rPr lang="en-US" dirty="0" smtClean="0"/>
              <a:t> and added: "We all know to what extent the victims are being manipulated and we know very well that this can only lead to new clashes."</a:t>
            </a:r>
          </a:p>
          <a:p>
            <a:r>
              <a:rPr lang="en-US" b="1" dirty="0" err="1" smtClean="0"/>
              <a:t>Ursa</a:t>
            </a:r>
            <a:r>
              <a:rPr lang="en-US" b="1" dirty="0" smtClean="0"/>
              <a:t> </a:t>
            </a:r>
            <a:r>
              <a:rPr lang="en-US" b="1" dirty="0" err="1" smtClean="0"/>
              <a:t>Raukar</a:t>
            </a:r>
            <a:r>
              <a:rPr lang="en-US" dirty="0" smtClean="0"/>
              <a:t> supports the establishment of RECOM because the commission has the potential to prevent manipulation: "Horrible crimes were committed, but another major crime is the manipulation of victims." </a:t>
            </a:r>
          </a:p>
          <a:p>
            <a:r>
              <a:rPr lang="en-US" b="1" dirty="0" err="1" smtClean="0"/>
              <a:t>Mirjana</a:t>
            </a:r>
            <a:r>
              <a:rPr lang="en-US" b="1" dirty="0" smtClean="0"/>
              <a:t> </a:t>
            </a:r>
            <a:r>
              <a:rPr lang="en-US" b="1" dirty="0" err="1" smtClean="0"/>
              <a:t>Karanovic</a:t>
            </a:r>
            <a:r>
              <a:rPr lang="en-US" dirty="0" smtClean="0"/>
              <a:t> fears the return to the Serbian political scene of the rhetoric from the 1990s: "I am still angry with the way the national television of Serbia manipulated the dead."</a:t>
            </a:r>
          </a:p>
          <a:p>
            <a:r>
              <a:rPr lang="en-US" b="1" dirty="0" smtClean="0"/>
              <a:t>Musician Dino Merlin</a:t>
            </a:r>
            <a:r>
              <a:rPr lang="en-US" dirty="0" smtClean="0"/>
              <a:t> believes that the commission could stop the </a:t>
            </a:r>
            <a:r>
              <a:rPr lang="en-US" dirty="0" err="1" smtClean="0"/>
              <a:t>relativization</a:t>
            </a:r>
            <a:r>
              <a:rPr lang="en-US" dirty="0" smtClean="0"/>
              <a:t> of crimes: "He who denies Srebrenica, is doing the same with regard to </a:t>
            </a:r>
            <a:r>
              <a:rPr lang="en-US" dirty="0" err="1" smtClean="0"/>
              <a:t>Jasenovac</a:t>
            </a:r>
            <a:r>
              <a:rPr lang="en-US" dirty="0" smtClean="0"/>
              <a:t>."</a:t>
            </a:r>
          </a:p>
          <a:p>
            <a:r>
              <a:rPr lang="en-US" b="1" dirty="0" smtClean="0"/>
              <a:t>Slovenian director Dusan Jovanovic</a:t>
            </a:r>
            <a:r>
              <a:rPr lang="en-US" dirty="0" smtClean="0"/>
              <a:t> believes that the Initiative is well planned, and hopes the appeal for its establishment will bear fruit. From politicians he expects much more than a principled support.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762000"/>
            <a:ext cx="6096000" cy="1371600"/>
          </a:xfrm>
        </p:spPr>
        <p:txBody>
          <a:bodyPr/>
          <a:lstStyle/>
          <a:p>
            <a:r>
              <a:rPr lang="en-US" dirty="0" smtClean="0"/>
              <a:t>International Support </a:t>
            </a:r>
            <a:endParaRPr lang="en-US" dirty="0"/>
          </a:p>
        </p:txBody>
      </p:sp>
      <p:pic>
        <p:nvPicPr>
          <p:cNvPr id="4" name="Picture 3" descr="Brisel 30. oktobar 2010, sastanak sa Pierr Mirelom.jpg"/>
          <p:cNvPicPr>
            <a:picLocks noChangeAspect="1"/>
          </p:cNvPicPr>
          <p:nvPr/>
        </p:nvPicPr>
        <p:blipFill>
          <a:blip r:embed="rId2" cstate="print"/>
          <a:stretch>
            <a:fillRect/>
          </a:stretch>
        </p:blipFill>
        <p:spPr>
          <a:xfrm>
            <a:off x="2819400" y="2514600"/>
            <a:ext cx="6163721" cy="28367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fontScale="62500" lnSpcReduction="20000"/>
          </a:bodyPr>
          <a:lstStyle/>
          <a:p>
            <a:r>
              <a:rPr lang="en-US" dirty="0" smtClean="0"/>
              <a:t>At a meeting on September 30, 2009, President of the European Parliament’s Human Rights Sub-committee, Heidi </a:t>
            </a:r>
            <a:r>
              <a:rPr lang="en-US" dirty="0" err="1" smtClean="0"/>
              <a:t>Hautula</a:t>
            </a:r>
            <a:r>
              <a:rPr lang="en-US" dirty="0" smtClean="0"/>
              <a:t>, assessed that “this is the first time such an important initiative has come to us from there.”</a:t>
            </a:r>
          </a:p>
          <a:p>
            <a:r>
              <a:rPr lang="en-US" dirty="0" smtClean="0"/>
              <a:t>The support of the </a:t>
            </a:r>
            <a:r>
              <a:rPr lang="en-US" b="1" dirty="0" smtClean="0"/>
              <a:t>European Parliament</a:t>
            </a:r>
            <a:r>
              <a:rPr lang="en-US" dirty="0" smtClean="0"/>
              <a:t> was expressed at the Fourth the Inter-Parliamentary meeting of the Serbian National Assembly and the European Parliament, held </a:t>
            </a:r>
          </a:p>
          <a:p>
            <a:r>
              <a:rPr lang="en-US" dirty="0" smtClean="0"/>
              <a:t>On October 5, 2010 in Belgrade, the Chairman of the </a:t>
            </a:r>
            <a:r>
              <a:rPr lang="en-US" b="1" dirty="0" smtClean="0"/>
              <a:t>Committee for European Integration of the Serbian Parliament</a:t>
            </a:r>
            <a:r>
              <a:rPr lang="en-US" dirty="0" smtClean="0"/>
              <a:t>, Laszlo </a:t>
            </a:r>
            <a:r>
              <a:rPr lang="en-US" dirty="0" err="1" smtClean="0"/>
              <a:t>Varga</a:t>
            </a:r>
            <a:r>
              <a:rPr lang="en-US" dirty="0" smtClean="0"/>
              <a:t>, and the Chairman of the European Parliament's Delegation to Albania, Bosnia and Herzegovina, Serbia, Montenegro and Kosovo, Eduard </a:t>
            </a:r>
            <a:r>
              <a:rPr lang="en-US" dirty="0" err="1" smtClean="0"/>
              <a:t>Kukan</a:t>
            </a:r>
            <a:r>
              <a:rPr lang="en-US" dirty="0" smtClean="0"/>
              <a:t>, expressed their support for the Initiative for RECOM.</a:t>
            </a:r>
          </a:p>
          <a:p>
            <a:r>
              <a:rPr lang="en-US" b="1" dirty="0" smtClean="0"/>
              <a:t>A Resolution of the European Parliament</a:t>
            </a:r>
            <a:r>
              <a:rPr lang="en-US" dirty="0" smtClean="0"/>
              <a:t> adopted on January 19, 2011 supports the RECOM Initiative characterizing it as a process designed to raise awareness and enhance the process of reconciliation across the Western Balkans. The Resolution urges the authorities of Serbia and other countries in the region to support the initiative.</a:t>
            </a:r>
          </a:p>
          <a:p>
            <a:r>
              <a:rPr lang="en-US" dirty="0" smtClean="0"/>
              <a:t>On January 26, 2011, </a:t>
            </a:r>
            <a:r>
              <a:rPr lang="en-US" b="1" dirty="0" smtClean="0"/>
              <a:t>the Parliamentary Assembly of the Council</a:t>
            </a:r>
            <a:r>
              <a:rPr lang="en-US" dirty="0" smtClean="0"/>
              <a:t> of Europe adopted the report by Mr. </a:t>
            </a:r>
            <a:r>
              <a:rPr lang="en-US" dirty="0" err="1" smtClean="0"/>
              <a:t>Pietro</a:t>
            </a:r>
            <a:r>
              <a:rPr lang="en-US" dirty="0" smtClean="0"/>
              <a:t> </a:t>
            </a:r>
            <a:r>
              <a:rPr lang="en-US" dirty="0" err="1" smtClean="0"/>
              <a:t>Marcenaro</a:t>
            </a:r>
            <a:r>
              <a:rPr lang="en-US" dirty="0" smtClean="0"/>
              <a:t>, </a:t>
            </a:r>
            <a:r>
              <a:rPr lang="en-US" dirty="0" err="1" smtClean="0"/>
              <a:t>Rapporteur</a:t>
            </a:r>
            <a:r>
              <a:rPr lang="en-US" dirty="0" smtClean="0"/>
              <a:t> of the Foreign Affairs Committee, who urged “all countries in the region of the former Yugoslavia to participate in the establishment of RECOM, regardless of their status, in order for the Commission to fully achieve its goal of reconciliation and recognition of all victims.”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6096000" cy="2514600"/>
          </a:xfrm>
        </p:spPr>
        <p:txBody>
          <a:bodyPr/>
          <a:lstStyle/>
          <a:p>
            <a:r>
              <a:rPr lang="en-US" dirty="0" smtClean="0"/>
              <a:t>V Institutionalization of the RECOM Development Process</a:t>
            </a:r>
            <a:endParaRPr lang="en-US" dirty="0"/>
          </a:p>
        </p:txBody>
      </p:sp>
      <p:pic>
        <p:nvPicPr>
          <p:cNvPr id="5" name="Picture 4" descr="rekom josipovich.JPG"/>
          <p:cNvPicPr>
            <a:picLocks noChangeAspect="1"/>
          </p:cNvPicPr>
          <p:nvPr/>
        </p:nvPicPr>
        <p:blipFill>
          <a:blip r:embed="rId2" cstate="print"/>
          <a:stretch>
            <a:fillRect/>
          </a:stretch>
        </p:blipFill>
        <p:spPr>
          <a:xfrm>
            <a:off x="2819400" y="3429000"/>
            <a:ext cx="6203534" cy="32687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2005:</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Discussion of 10 leading human rights organizations from the post-</a:t>
            </a:r>
            <a:r>
              <a:rPr lang="en-US" b="1" dirty="0" err="1" smtClean="0"/>
              <a:t>yugoslav</a:t>
            </a:r>
            <a:r>
              <a:rPr lang="en-US" b="1" dirty="0" smtClean="0"/>
              <a:t> countries</a:t>
            </a:r>
            <a:r>
              <a:rPr lang="en-US" dirty="0" smtClean="0"/>
              <a:t> </a:t>
            </a:r>
            <a:r>
              <a:rPr lang="en-US" b="1" dirty="0" smtClean="0"/>
              <a:t>on mechanisms to identify the facts about the recent past and their public disclosure.</a:t>
            </a:r>
            <a:endParaRPr lang="en-US" dirty="0" smtClean="0"/>
          </a:p>
          <a:p>
            <a:pPr>
              <a:buNone/>
            </a:pPr>
            <a:r>
              <a:rPr lang="en-US" b="1" dirty="0" smtClean="0"/>
              <a:t> </a:t>
            </a:r>
            <a:endParaRPr lang="en-US" dirty="0" smtClean="0"/>
          </a:p>
          <a:p>
            <a:r>
              <a:rPr lang="en-US" b="1" dirty="0" smtClean="0"/>
              <a:t>The Humanitarian Law Center, based in Serbia, the Research and Documentation Centre (IDC), based in Bosnia and Herzegovina, and </a:t>
            </a:r>
            <a:r>
              <a:rPr lang="en-US" b="1" dirty="0" err="1" smtClean="0"/>
              <a:t>Documenta</a:t>
            </a:r>
            <a:r>
              <a:rPr lang="en-US" b="1" dirty="0" smtClean="0"/>
              <a:t>,  based in Croatia made a commitment to initiate debate among civil society organizations in the region about the past and ways to uncover the truth which would focus on the victims, and which might, in addition to criminal trials, contribute to a more complete factual record of past events.</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txBody>
          <a:bodyPr>
            <a:normAutofit fontScale="85000" lnSpcReduction="10000"/>
          </a:bodyPr>
          <a:lstStyle/>
          <a:p>
            <a:r>
              <a:rPr lang="en-US" dirty="0" smtClean="0"/>
              <a:t>The Initiative for RECOM was first institutionalized in Montenegro. In June 2011, </a:t>
            </a:r>
            <a:r>
              <a:rPr lang="en-US" b="1" dirty="0" smtClean="0"/>
              <a:t>the Government of Montenegro</a:t>
            </a:r>
            <a:r>
              <a:rPr lang="en-US" dirty="0" smtClean="0"/>
              <a:t> formed a working group to consider the Initiative for RECOM. In June 2011, the Coalition for RECOM submitted to </a:t>
            </a:r>
            <a:r>
              <a:rPr lang="en-US" b="1" dirty="0" smtClean="0"/>
              <a:t>the President of Croatia </a:t>
            </a:r>
            <a:r>
              <a:rPr lang="en-US" b="1" dirty="0" err="1" smtClean="0"/>
              <a:t>Ivo</a:t>
            </a:r>
            <a:r>
              <a:rPr lang="en-US" b="1" dirty="0" smtClean="0"/>
              <a:t> </a:t>
            </a:r>
            <a:r>
              <a:rPr lang="en-US" b="1" dirty="0" err="1" smtClean="0"/>
              <a:t>Josipovic</a:t>
            </a:r>
            <a:r>
              <a:rPr lang="en-US" dirty="0" smtClean="0"/>
              <a:t> and member of </a:t>
            </a:r>
            <a:r>
              <a:rPr lang="en-US" b="1" dirty="0" smtClean="0"/>
              <a:t>the Presidency of Bosnia and Herzegovina </a:t>
            </a:r>
            <a:r>
              <a:rPr lang="en-US" b="1" dirty="0" err="1" smtClean="0"/>
              <a:t>Zeljko</a:t>
            </a:r>
            <a:r>
              <a:rPr lang="en-US" b="1" dirty="0" smtClean="0"/>
              <a:t> </a:t>
            </a:r>
            <a:r>
              <a:rPr lang="en-US" b="1" dirty="0" err="1" smtClean="0"/>
              <a:t>Komsic</a:t>
            </a:r>
            <a:r>
              <a:rPr lang="en-US" dirty="0" smtClean="0"/>
              <a:t> a Petition for the establishment of RECOM, along with RECOM’s Draft Statute. They both expressed strong personal support, committing themselves to promoting the Initiative for the establishment of RECOM within regional activities in their respective countries. </a:t>
            </a:r>
          </a:p>
          <a:p>
            <a:r>
              <a:rPr lang="en-US" dirty="0" smtClean="0"/>
              <a:t>The Coalition for RECOM is yet to meet with the presidents of other countries in the region, and win the support of the relevant institutions to initiate the procedure for signing an international or a political agreement to establish the Commission.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4343400"/>
            <a:ext cx="2819400" cy="990600"/>
          </a:xfrm>
        </p:spPr>
        <p:txBody>
          <a:bodyPr/>
          <a:lstStyle/>
          <a:p>
            <a:r>
              <a:rPr lang="en-US" dirty="0" smtClean="0"/>
              <a:t>Thank you!</a:t>
            </a:r>
            <a:endParaRPr lang="en-US" dirty="0"/>
          </a:p>
        </p:txBody>
      </p:sp>
      <p:pic>
        <p:nvPicPr>
          <p:cNvPr id="5" name="Picture Placeholder 4" descr="generacija 91-95 50. MESS.jpg"/>
          <p:cNvPicPr>
            <a:picLocks noGrp="1" noChangeAspect="1"/>
          </p:cNvPicPr>
          <p:nvPr>
            <p:ph type="pic" idx="1"/>
          </p:nvPr>
        </p:nvPicPr>
        <p:blipFill>
          <a:blip r:embed="rId2" cstate="print"/>
          <a:srcRect l="16675" r="16675"/>
          <a:stretch>
            <a:fillRect/>
          </a:stretch>
        </p:blipFill>
        <p:spPr/>
      </p:pic>
      <p:pic>
        <p:nvPicPr>
          <p:cNvPr id="4" name="Picture 3" descr="t2_REKOM-znak-mali.jpg"/>
          <p:cNvPicPr>
            <a:picLocks noChangeAspect="1"/>
          </p:cNvPicPr>
          <p:nvPr/>
        </p:nvPicPr>
        <p:blipFill>
          <a:blip r:embed="rId3" cstate="print"/>
          <a:stretch>
            <a:fillRect/>
          </a:stretch>
        </p:blipFill>
        <p:spPr>
          <a:xfrm>
            <a:off x="5334000" y="3429000"/>
            <a:ext cx="1143000" cy="1133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524000"/>
          </a:xfrm>
        </p:spPr>
        <p:txBody>
          <a:bodyPr/>
          <a:lstStyle/>
          <a:p>
            <a:r>
              <a:rPr lang="en-US" dirty="0" smtClean="0"/>
              <a:t>I Consultation process</a:t>
            </a:r>
            <a:endParaRPr lang="en-US" dirty="0"/>
          </a:p>
        </p:txBody>
      </p:sp>
      <p:pic>
        <p:nvPicPr>
          <p:cNvPr id="4" name="Picture 3" descr="sarajevo kons 002.jpg"/>
          <p:cNvPicPr>
            <a:picLocks noChangeAspect="1"/>
          </p:cNvPicPr>
          <p:nvPr/>
        </p:nvPicPr>
        <p:blipFill>
          <a:blip r:embed="rId2" cstate="print"/>
          <a:stretch>
            <a:fillRect/>
          </a:stretch>
        </p:blipFill>
        <p:spPr>
          <a:xfrm>
            <a:off x="3276600" y="2895600"/>
            <a:ext cx="5143500" cy="3429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Consultations and Coalition</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By the end of June 2011, 127 consultations had been held, along with seven regional and one international forum for Transitional Justice. </a:t>
            </a:r>
            <a:endParaRPr lang="en-US" dirty="0" smtClean="0"/>
          </a:p>
          <a:p>
            <a:r>
              <a:rPr lang="en-US" b="1" dirty="0" smtClean="0"/>
              <a:t>The consultations were attended by 6,187 activists from human rights organizations, youth organizations, associations of victims families, former war prisoners, veterans/soldiers, artists, teachers, representatives of religious communities, and other groups and associations of civil society from all successor states of the former Yugoslavia. </a:t>
            </a:r>
            <a:endParaRPr lang="en-US" dirty="0" smtClean="0"/>
          </a:p>
          <a:p>
            <a:r>
              <a:rPr lang="en-US" b="1" dirty="0" smtClean="0"/>
              <a:t>By the end of July of 2011, the number of Coalition members rose to 1,818: 342 non-governmental organizations, 64 associations of victims and victims’ family members, 12 veterans’ organizations, 25 media outlets, 8 religious organizations, 10 political organizations (such as political parties, branches and committees of political parties, local government organizations) and 1,357 individuals from among the victims, religious communities, artists, writers, directors and others. </a:t>
            </a:r>
            <a:endParaRPr lang="en-US" dirty="0" smtClean="0"/>
          </a:p>
          <a:p>
            <a:r>
              <a:rPr lang="en-US" b="1" dirty="0" smtClean="0"/>
              <a:t>Assembly of the Coalition for RECOM composed of individuals delegated jointly by coalition members.  </a:t>
            </a:r>
            <a:endParaRPr lang="en-US" dirty="0" smtClean="0"/>
          </a:p>
          <a:p>
            <a:r>
              <a:rPr lang="en-US" b="1" smtClean="0"/>
              <a:t>The Coordinating </a:t>
            </a:r>
            <a:r>
              <a:rPr lang="en-US" b="1" dirty="0" smtClean="0"/>
              <a:t>Council of the Coalition for RECOM is mandated to monitor the implementation of decisions of the Assembly. </a:t>
            </a:r>
            <a:endParaRPr lang="en-US" dirty="0" smtClean="0"/>
          </a:p>
          <a:p>
            <a:r>
              <a:rPr lang="en-US" b="1" dirty="0" smtClean="0"/>
              <a:t>The Secretariat of the Coalition for RECOM is a professional body, which has associates who receive compensation for their work in accordance with the project led by the Humanitarian Law Center.  </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a:t>
            </a:r>
            <a:endParaRPr lang="en-US" dirty="0"/>
          </a:p>
        </p:txBody>
      </p:sp>
      <p:sp>
        <p:nvSpPr>
          <p:cNvPr id="3" name="Content Placeholder 2"/>
          <p:cNvSpPr>
            <a:spLocks noGrp="1"/>
          </p:cNvSpPr>
          <p:nvPr>
            <p:ph idx="1"/>
          </p:nvPr>
        </p:nvSpPr>
        <p:spPr>
          <a:xfrm>
            <a:off x="457200" y="1524000"/>
            <a:ext cx="7239000" cy="5334000"/>
          </a:xfrm>
        </p:spPr>
        <p:txBody>
          <a:bodyPr>
            <a:normAutofit fontScale="92500" lnSpcReduction="20000"/>
          </a:bodyPr>
          <a:lstStyle/>
          <a:p>
            <a:r>
              <a:rPr lang="en-US" b="1" dirty="0" smtClean="0"/>
              <a:t>May 2006 to May 2008 (the first phase)</a:t>
            </a:r>
            <a:r>
              <a:rPr lang="en-US" dirty="0" smtClean="0"/>
              <a:t>, were devoted to assessing the needs and expectations of victims and families of victims, in the context of the difficult legacy of the past, as well as discussing the extra-judicial mechanisms for establishing the facts about war crimes.</a:t>
            </a:r>
          </a:p>
          <a:p>
            <a:r>
              <a:rPr lang="en-US" b="1" dirty="0" smtClean="0"/>
              <a:t>On May 8, 2008</a:t>
            </a:r>
            <a:r>
              <a:rPr lang="en-US" dirty="0" smtClean="0"/>
              <a:t>, at the consultation meetings with victims' families, camp detainees and war prisoners from Croatia, Bosnia and Herzegovina, Serbia, Montenegro and Kosovo, the HLC, IDC and </a:t>
            </a:r>
            <a:r>
              <a:rPr lang="en-US" dirty="0" err="1" smtClean="0"/>
              <a:t>Documenta</a:t>
            </a:r>
            <a:r>
              <a:rPr lang="en-US" dirty="0" smtClean="0"/>
              <a:t> proposed an initiative for the establishment of the Regional Commission for identification and public disclosure of the facts about war crimes. Natasa Kandic proposed that the regional commission be abbreviated as RECOM.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a:t>
            </a:r>
            <a:endParaRPr lang="en-US" dirty="0"/>
          </a:p>
        </p:txBody>
      </p:sp>
      <p:sp>
        <p:nvSpPr>
          <p:cNvPr id="3" name="Content Placeholder 2"/>
          <p:cNvSpPr>
            <a:spLocks noGrp="1"/>
          </p:cNvSpPr>
          <p:nvPr>
            <p:ph idx="1"/>
          </p:nvPr>
        </p:nvSpPr>
        <p:spPr>
          <a:xfrm>
            <a:off x="457200" y="1609416"/>
            <a:ext cx="7239000" cy="5248584"/>
          </a:xfrm>
        </p:spPr>
        <p:txBody>
          <a:bodyPr>
            <a:normAutofit fontScale="70000" lnSpcReduction="20000"/>
          </a:bodyPr>
          <a:lstStyle/>
          <a:p>
            <a:r>
              <a:rPr lang="en-US" b="1" dirty="0" smtClean="0"/>
              <a:t>In the second phase</a:t>
            </a:r>
            <a:r>
              <a:rPr lang="en-US" dirty="0" smtClean="0"/>
              <a:t> the participants came forward with suggestions, opinions and recommendations about the RECOM, taking into account the experience of other post-conflict and post-totalitarian societies.</a:t>
            </a:r>
          </a:p>
          <a:p>
            <a:r>
              <a:rPr lang="en-US" dirty="0" smtClean="0"/>
              <a:t>All agreed that the most urgent task was to secure evidence of </a:t>
            </a:r>
            <a:r>
              <a:rPr lang="en-US" b="1" dirty="0" smtClean="0"/>
              <a:t>the names of war crimes victims</a:t>
            </a:r>
            <a:r>
              <a:rPr lang="en-US" dirty="0" smtClean="0"/>
              <a:t>, dead and missing.</a:t>
            </a:r>
          </a:p>
          <a:p>
            <a:r>
              <a:rPr lang="en-US" dirty="0" smtClean="0"/>
              <a:t>All were in agreement that RECOM should be tasked with </a:t>
            </a:r>
            <a:r>
              <a:rPr lang="en-US" b="1" dirty="0" smtClean="0"/>
              <a:t>creating a complete list of all former detainees and places of detention.</a:t>
            </a:r>
            <a:endParaRPr lang="en-US" dirty="0" smtClean="0"/>
          </a:p>
          <a:p>
            <a:r>
              <a:rPr lang="en-US" dirty="0" smtClean="0"/>
              <a:t>The participants  agreed that RECOM would be capable of contributing to the resolution of </a:t>
            </a:r>
            <a:r>
              <a:rPr lang="en-US" b="1" dirty="0" smtClean="0"/>
              <a:t>the fate of the missing persons and of discovering mass graves. </a:t>
            </a:r>
            <a:endParaRPr lang="en-US" dirty="0" smtClean="0"/>
          </a:p>
          <a:p>
            <a:r>
              <a:rPr lang="en-US" dirty="0" smtClean="0"/>
              <a:t>Some family members of missing persons suggested that RECOM propose to the courts </a:t>
            </a:r>
            <a:r>
              <a:rPr lang="en-US" b="1" dirty="0" smtClean="0"/>
              <a:t>an amnesty</a:t>
            </a:r>
            <a:r>
              <a:rPr lang="en-US" dirty="0" smtClean="0"/>
              <a:t> for those perpetrators who agree to disclose the location of mass graves. Most participants supported the suggestion, but some were vocally against it. </a:t>
            </a:r>
          </a:p>
          <a:p>
            <a:r>
              <a:rPr lang="en-US" dirty="0" smtClean="0"/>
              <a:t>A number of participants argued that RECOM should have </a:t>
            </a:r>
            <a:r>
              <a:rPr lang="en-US" b="1" dirty="0" smtClean="0"/>
              <a:t>the right to summon former government officials, media representatives, institutions and religious communities</a:t>
            </a:r>
            <a:r>
              <a:rPr lang="en-US" dirty="0" smtClean="0"/>
              <a:t> to speak about the role and operation of their institutions or former institutions.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a:t>
            </a:r>
            <a:endParaRPr lang="en-US" dirty="0"/>
          </a:p>
        </p:txBody>
      </p:sp>
      <p:sp>
        <p:nvSpPr>
          <p:cNvPr id="3" name="Content Placeholder 2"/>
          <p:cNvSpPr>
            <a:spLocks noGrp="1"/>
          </p:cNvSpPr>
          <p:nvPr>
            <p:ph idx="1"/>
          </p:nvPr>
        </p:nvSpPr>
        <p:spPr>
          <a:xfrm>
            <a:off x="457200" y="1609416"/>
            <a:ext cx="7239000" cy="5248584"/>
          </a:xfrm>
        </p:spPr>
        <p:txBody>
          <a:bodyPr>
            <a:normAutofit fontScale="25000" lnSpcReduction="20000"/>
          </a:bodyPr>
          <a:lstStyle/>
          <a:p>
            <a:r>
              <a:rPr lang="sr-Latn-RS" sz="5600" b="1" dirty="0" smtClean="0"/>
              <a:t>S</a:t>
            </a:r>
            <a:r>
              <a:rPr lang="en-US" sz="5600" b="1" dirty="0" err="1" smtClean="0"/>
              <a:t>tarting</a:t>
            </a:r>
            <a:r>
              <a:rPr lang="en-US" sz="5600" b="1" dirty="0" smtClean="0"/>
              <a:t> in May 2010, the participants discussed </a:t>
            </a:r>
            <a:r>
              <a:rPr lang="en-US" sz="5600" b="1" dirty="0" smtClean="0"/>
              <a:t>objectives and functions of RECOM</a:t>
            </a:r>
            <a:r>
              <a:rPr lang="sr-Latn-RS" sz="5600" b="1" dirty="0" smtClean="0"/>
              <a:t>.</a:t>
            </a:r>
            <a:r>
              <a:rPr lang="en-US" sz="7200" dirty="0" smtClean="0">
                <a:solidFill>
                  <a:schemeClr val="tx2"/>
                </a:solidFill>
              </a:rPr>
              <a:t> </a:t>
            </a:r>
            <a:endParaRPr lang="en-US" sz="7200" dirty="0" smtClean="0">
              <a:solidFill>
                <a:schemeClr val="tx2"/>
              </a:solidFill>
            </a:endParaRPr>
          </a:p>
          <a:p>
            <a:pPr lvl="0"/>
            <a:r>
              <a:rPr lang="en-GB" sz="6400" b="1" dirty="0" smtClean="0">
                <a:solidFill>
                  <a:schemeClr val="tx2"/>
                </a:solidFill>
              </a:rPr>
              <a:t>To acknowledge injustices inflicted upon victims in order to help create a culture of compassion and solidarity with victims</a:t>
            </a:r>
            <a:r>
              <a:rPr lang="sr-Latn-RS" sz="6400" b="1" dirty="0" smtClean="0">
                <a:solidFill>
                  <a:schemeClr val="tx2"/>
                </a:solidFill>
              </a:rPr>
              <a:t>.</a:t>
            </a:r>
            <a:endParaRPr lang="en-US" sz="6400" b="1" dirty="0" smtClean="0">
              <a:solidFill>
                <a:schemeClr val="tx2"/>
              </a:solidFill>
            </a:endParaRPr>
          </a:p>
          <a:p>
            <a:r>
              <a:rPr lang="en-GB" sz="6400" b="1" dirty="0" smtClean="0">
                <a:solidFill>
                  <a:schemeClr val="tx2"/>
                </a:solidFill>
              </a:rPr>
              <a:t>To contribute to the fulfilment of victims’ rights</a:t>
            </a:r>
            <a:r>
              <a:rPr lang="sr-Latn-RS" sz="6400" b="1" dirty="0" smtClean="0">
                <a:solidFill>
                  <a:schemeClr val="tx2"/>
                </a:solidFill>
              </a:rPr>
              <a:t>.</a:t>
            </a:r>
            <a:r>
              <a:rPr lang="en-GB" sz="6400" b="1" dirty="0" smtClean="0">
                <a:solidFill>
                  <a:schemeClr val="tx2"/>
                </a:solidFill>
              </a:rPr>
              <a:t> </a:t>
            </a:r>
            <a:endParaRPr lang="en-US" sz="6400" b="1" dirty="0" smtClean="0">
              <a:solidFill>
                <a:schemeClr val="tx2"/>
              </a:solidFill>
            </a:endParaRPr>
          </a:p>
          <a:p>
            <a:pPr lvl="0"/>
            <a:r>
              <a:rPr lang="en-GB" sz="6400" b="1" dirty="0" smtClean="0">
                <a:solidFill>
                  <a:schemeClr val="tx2"/>
                </a:solidFill>
              </a:rPr>
              <a:t>To help political elites and society to accept the facts about war crimes and other gross violations of human rights</a:t>
            </a:r>
            <a:r>
              <a:rPr lang="sr-Latn-RS" sz="6400" b="1" dirty="0" smtClean="0">
                <a:solidFill>
                  <a:schemeClr val="tx2"/>
                </a:solidFill>
              </a:rPr>
              <a:t>.</a:t>
            </a:r>
            <a:r>
              <a:rPr lang="en-GB" sz="6400" b="1" dirty="0" smtClean="0">
                <a:solidFill>
                  <a:schemeClr val="tx2"/>
                </a:solidFill>
              </a:rPr>
              <a:t> </a:t>
            </a:r>
            <a:endParaRPr lang="en-US" sz="6400" b="1" dirty="0" smtClean="0">
              <a:solidFill>
                <a:schemeClr val="tx2"/>
              </a:solidFill>
            </a:endParaRPr>
          </a:p>
          <a:p>
            <a:pPr lvl="0"/>
            <a:r>
              <a:rPr lang="en-GB" sz="6400" b="1" dirty="0" smtClean="0">
                <a:solidFill>
                  <a:schemeClr val="tx2"/>
                </a:solidFill>
              </a:rPr>
              <a:t>To help clarify the fate of the missing persons</a:t>
            </a:r>
            <a:r>
              <a:rPr lang="sr-Latn-RS" sz="6400" b="1" dirty="0" smtClean="0">
                <a:solidFill>
                  <a:schemeClr val="tx2"/>
                </a:solidFill>
              </a:rPr>
              <a:t>,</a:t>
            </a:r>
            <a:r>
              <a:rPr lang="en-GB" sz="6400" dirty="0" smtClean="0"/>
              <a:t> and, </a:t>
            </a:r>
            <a:endParaRPr lang="en-US" sz="6400" dirty="0" smtClean="0"/>
          </a:p>
          <a:p>
            <a:pPr lvl="0"/>
            <a:r>
              <a:rPr lang="en-GB" sz="6400" dirty="0" smtClean="0"/>
              <a:t> </a:t>
            </a:r>
            <a:r>
              <a:rPr lang="en-GB" sz="6400" b="1" dirty="0" smtClean="0">
                <a:solidFill>
                  <a:schemeClr val="tx2"/>
                </a:solidFill>
              </a:rPr>
              <a:t>To help prevent the recurrence of war crimes and other gross violations of human rights.</a:t>
            </a:r>
            <a:endParaRPr lang="en-US" sz="6400" b="1" dirty="0" smtClean="0">
              <a:solidFill>
                <a:schemeClr val="tx2"/>
              </a:solidFill>
            </a:endParaRPr>
          </a:p>
          <a:p>
            <a:r>
              <a:rPr lang="en-GB" sz="6400" b="1" dirty="0" smtClean="0">
                <a:solidFill>
                  <a:schemeClr val="tx2"/>
                </a:solidFill>
              </a:rPr>
              <a:t> Compiling registers of human losses related to wars or other forms of armed conflict, to include:</a:t>
            </a:r>
            <a:endParaRPr lang="en-US" sz="6400" b="1" dirty="0" smtClean="0">
              <a:solidFill>
                <a:schemeClr val="tx2"/>
              </a:solidFill>
            </a:endParaRPr>
          </a:p>
          <a:p>
            <a:r>
              <a:rPr lang="en-GB" sz="6400" b="1" dirty="0" err="1" smtClean="0">
                <a:solidFill>
                  <a:schemeClr val="tx2"/>
                </a:solidFill>
              </a:rPr>
              <a:t>i</a:t>
            </a:r>
            <a:r>
              <a:rPr lang="en-GB" sz="6400" b="1" dirty="0" smtClean="0">
                <a:solidFill>
                  <a:schemeClr val="tx2"/>
                </a:solidFill>
              </a:rPr>
              <a:t>. Civilians whose loss of life or </a:t>
            </a:r>
            <a:r>
              <a:rPr lang="en-GB" sz="6400" b="1" dirty="0" smtClean="0">
                <a:solidFill>
                  <a:schemeClr val="tx2"/>
                </a:solidFill>
              </a:rPr>
              <a:t>disappearance</a:t>
            </a:r>
            <a:r>
              <a:rPr lang="sr-Latn-RS" sz="6400" b="1" dirty="0" smtClean="0">
                <a:solidFill>
                  <a:schemeClr val="tx2"/>
                </a:solidFill>
              </a:rPr>
              <a:t>.</a:t>
            </a:r>
            <a:endParaRPr lang="en-US" sz="6400" b="1" dirty="0" smtClean="0">
              <a:solidFill>
                <a:schemeClr val="tx2"/>
              </a:solidFill>
            </a:endParaRPr>
          </a:p>
          <a:p>
            <a:r>
              <a:rPr lang="en-GB" sz="6400" b="1" dirty="0" smtClean="0">
                <a:solidFill>
                  <a:schemeClr val="tx2"/>
                </a:solidFill>
              </a:rPr>
              <a:t>ii. Combatants whose loss of life or disappearance was caused by the war or other form of armed conflict</a:t>
            </a:r>
            <a:r>
              <a:rPr lang="sr-Latn-RS" sz="6400" b="1" dirty="0" smtClean="0">
                <a:solidFill>
                  <a:schemeClr val="tx2"/>
                </a:solidFill>
              </a:rPr>
              <a:t>.</a:t>
            </a:r>
            <a:endParaRPr lang="en-US" sz="6400" b="1" dirty="0" smtClean="0">
              <a:solidFill>
                <a:schemeClr val="tx2"/>
              </a:solidFill>
            </a:endParaRPr>
          </a:p>
          <a:p>
            <a:r>
              <a:rPr lang="en-US" sz="6400" b="1" dirty="0" smtClean="0">
                <a:solidFill>
                  <a:schemeClr val="tx2"/>
                </a:solidFill>
              </a:rPr>
              <a:t>Researching </a:t>
            </a:r>
            <a:r>
              <a:rPr lang="en-US" sz="6400" b="1" dirty="0">
                <a:solidFill>
                  <a:schemeClr val="tx2"/>
                </a:solidFill>
              </a:rPr>
              <a:t>the political and societal circumstances that decisively contributed to the outbreak of wars or other forms of armed conflict as well as to the commission of war crimes and other gross violations of human </a:t>
            </a:r>
            <a:r>
              <a:rPr lang="en-US" sz="6400" b="1" dirty="0" smtClean="0">
                <a:solidFill>
                  <a:schemeClr val="tx2"/>
                </a:solidFill>
              </a:rPr>
              <a:t>rights</a:t>
            </a:r>
            <a:r>
              <a:rPr lang="en-US" sz="6400" b="1" dirty="0">
                <a:solidFill>
                  <a:schemeClr val="tx2"/>
                </a:solidFill>
              </a:rPr>
              <a:t>.</a:t>
            </a:r>
          </a:p>
          <a:p>
            <a:r>
              <a:rPr lang="en-US" sz="6400" b="1" dirty="0" smtClean="0">
                <a:solidFill>
                  <a:schemeClr val="tx2"/>
                </a:solidFill>
              </a:rPr>
              <a:t>Holding </a:t>
            </a:r>
            <a:r>
              <a:rPr lang="en-US" sz="6400" b="1" dirty="0">
                <a:solidFill>
                  <a:schemeClr val="tx2"/>
                </a:solidFill>
              </a:rPr>
              <a:t>public hearings of victims and other persons about war crimes and gross violations of human </a:t>
            </a:r>
            <a:r>
              <a:rPr lang="en-US" sz="6400" b="1" dirty="0" smtClean="0">
                <a:solidFill>
                  <a:schemeClr val="tx2"/>
                </a:solidFill>
              </a:rPr>
              <a:t>rights.</a:t>
            </a:r>
            <a:endParaRPr lang="en-US" sz="6400" b="1" dirty="0">
              <a:solidFill>
                <a:schemeClr val="tx2"/>
              </a:solidFill>
            </a:endParaRPr>
          </a:p>
          <a:p>
            <a:r>
              <a:rPr lang="en-US" sz="5600" b="1" dirty="0" smtClean="0"/>
              <a:t>March </a:t>
            </a:r>
            <a:r>
              <a:rPr lang="en-US" sz="5600" b="1" dirty="0" smtClean="0"/>
              <a:t>26, 2011: The Assembly of </a:t>
            </a:r>
            <a:r>
              <a:rPr lang="sr-Latn-RS" sz="5600" b="1" dirty="0" smtClean="0"/>
              <a:t>Coalition for </a:t>
            </a:r>
            <a:r>
              <a:rPr lang="en-US" sz="5600" b="1" dirty="0" smtClean="0"/>
              <a:t>RECOM adopted the Draft Statute of RECOM.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457200"/>
            <a:ext cx="5105400" cy="1219200"/>
          </a:xfrm>
        </p:spPr>
        <p:txBody>
          <a:bodyPr/>
          <a:lstStyle/>
          <a:p>
            <a:r>
              <a:rPr lang="en-US" dirty="0" smtClean="0"/>
              <a:t>II The Media Campaign</a:t>
            </a:r>
            <a:endParaRPr lang="en-US" dirty="0"/>
          </a:p>
        </p:txBody>
      </p:sp>
      <p:pic>
        <p:nvPicPr>
          <p:cNvPr id="4" name="Picture 3" descr="IV Skupstina clanica Koalicije za REKOM.JPG"/>
          <p:cNvPicPr>
            <a:picLocks noChangeAspect="1"/>
          </p:cNvPicPr>
          <p:nvPr/>
        </p:nvPicPr>
        <p:blipFill>
          <a:blip r:embed="rId2" cstate="print"/>
          <a:stretch>
            <a:fillRect/>
          </a:stretch>
        </p:blipFill>
        <p:spPr>
          <a:xfrm>
            <a:off x="2895600" y="1962150"/>
            <a:ext cx="6019800" cy="45148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campaign</a:t>
            </a:r>
            <a:endParaRPr lang="en-US" dirty="0"/>
          </a:p>
        </p:txBody>
      </p:sp>
      <p:sp>
        <p:nvSpPr>
          <p:cNvPr id="3" name="Content Placeholder 2"/>
          <p:cNvSpPr>
            <a:spLocks noGrp="1"/>
          </p:cNvSpPr>
          <p:nvPr>
            <p:ph idx="1"/>
          </p:nvPr>
        </p:nvSpPr>
        <p:spPr>
          <a:xfrm>
            <a:off x="457200" y="1609416"/>
            <a:ext cx="7239000" cy="4943784"/>
          </a:xfrm>
        </p:spPr>
        <p:txBody>
          <a:bodyPr>
            <a:normAutofit fontScale="70000" lnSpcReduction="20000"/>
          </a:bodyPr>
          <a:lstStyle/>
          <a:p>
            <a:r>
              <a:rPr lang="en-US" dirty="0" smtClean="0"/>
              <a:t>Phase One entitled </a:t>
            </a:r>
            <a:r>
              <a:rPr lang="en-US" i="1" dirty="0" smtClean="0"/>
              <a:t>For RECOM </a:t>
            </a:r>
            <a:r>
              <a:rPr lang="en-US" dirty="0" smtClean="0"/>
              <a:t>was launched on June 1, 2010 in all post-</a:t>
            </a:r>
            <a:r>
              <a:rPr lang="en-US" dirty="0" err="1" smtClean="0"/>
              <a:t>yugoslav</a:t>
            </a:r>
            <a:r>
              <a:rPr lang="en-US" dirty="0" smtClean="0"/>
              <a:t> countries, with the slogan: “The Facts about all Victims of 1991-2001 Wars in the former Yugoslavia.”</a:t>
            </a:r>
          </a:p>
          <a:p>
            <a:r>
              <a:rPr lang="en-US" dirty="0" smtClean="0"/>
              <a:t>A TV clip, </a:t>
            </a:r>
            <a:r>
              <a:rPr lang="en-US" i="1" dirty="0" smtClean="0"/>
              <a:t>Why RECOM?</a:t>
            </a:r>
            <a:r>
              <a:rPr lang="en-US" dirty="0" smtClean="0"/>
              <a:t> was broadcast during the campaign, with participants speaking in their native languages. </a:t>
            </a:r>
          </a:p>
          <a:p>
            <a:r>
              <a:rPr lang="en-US" dirty="0" smtClean="0"/>
              <a:t>Nine newspaper ads have been published. Eight regional newspapers carried 90,000 supplements each, entitled </a:t>
            </a:r>
            <a:r>
              <a:rPr lang="en-US" i="1" dirty="0" smtClean="0"/>
              <a:t>We Need to Know: For Me, For Him, For Us</a:t>
            </a:r>
            <a:r>
              <a:rPr lang="en-US" dirty="0" smtClean="0"/>
              <a:t>, with three different photographs and slogans. A total of 540,000 copies were placed in the press.</a:t>
            </a:r>
          </a:p>
          <a:p>
            <a:r>
              <a:rPr lang="en-US" dirty="0" smtClean="0"/>
              <a:t>In March 2010, the campaign launched a web page www.zarekom.org. On-line membership sign-up for RECOM has been active as of June 2010. </a:t>
            </a:r>
          </a:p>
          <a:p>
            <a:r>
              <a:rPr lang="en-US" dirty="0" smtClean="0"/>
              <a:t>As of July 15, 2010, the Initiative for RECOM had a presence on </a:t>
            </a:r>
            <a:r>
              <a:rPr lang="en-US" dirty="0" err="1" smtClean="0"/>
              <a:t>Facebook</a:t>
            </a:r>
            <a:r>
              <a:rPr lang="en-US" dirty="0" smtClean="0"/>
              <a:t> and Twitter. </a:t>
            </a:r>
          </a:p>
          <a:p>
            <a:r>
              <a:rPr lang="en-US" dirty="0" smtClean="0"/>
              <a:t>Between November 1, 2010 and April 26, 2011, the Initiative for RECOM was the main topic of 11 TV programs and one radio show.</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1979</Words>
  <Application>Microsoft Office PowerPoint</Application>
  <PresentationFormat>On-screen Show (4:3)</PresentationFormat>
  <Paragraphs>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RECOM Process</vt:lpstr>
      <vt:lpstr>September 2005:</vt:lpstr>
      <vt:lpstr>I Consultation process</vt:lpstr>
      <vt:lpstr>Consultations and Coalition</vt:lpstr>
      <vt:lpstr>Phase I</vt:lpstr>
      <vt:lpstr>Phase II</vt:lpstr>
      <vt:lpstr>Phase III</vt:lpstr>
      <vt:lpstr>II The Media Campaign</vt:lpstr>
      <vt:lpstr>Media campaign</vt:lpstr>
      <vt:lpstr>The Media Campaign in Support of the One Million Signatures Campaign  </vt:lpstr>
      <vt:lpstr>III The Campaign One Million Signatures for RECOM</vt:lpstr>
      <vt:lpstr>PowerPoint Presentation</vt:lpstr>
      <vt:lpstr>IV Public Advocacy Campaign for the Establishment of RECOM</vt:lpstr>
      <vt:lpstr>Regional Support </vt:lpstr>
      <vt:lpstr>Artist support (sarajevo, October 8.)</vt:lpstr>
      <vt:lpstr>PowerPoint Presentation</vt:lpstr>
      <vt:lpstr>International Support </vt:lpstr>
      <vt:lpstr>PowerPoint Presentation</vt:lpstr>
      <vt:lpstr>V Institutionalization of the RECOM Development Process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 Process</dc:title>
  <dc:creator>Predrag Ivanović</dc:creator>
  <cp:lastModifiedBy>Natasa Kandic</cp:lastModifiedBy>
  <cp:revision>38</cp:revision>
  <dcterms:created xsi:type="dcterms:W3CDTF">2011-10-13T12:57:04Z</dcterms:created>
  <dcterms:modified xsi:type="dcterms:W3CDTF">2011-10-14T09:30:17Z</dcterms:modified>
</cp:coreProperties>
</file>